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IBM Plex Mono" panose="020B0604020202020204" charset="-52"/>
      <p:regular r:id="rId18"/>
      <p:bold r:id="rId19"/>
      <p:italic r:id="rId20"/>
      <p:boldItalic r:id="rId21"/>
    </p:embeddedFont>
    <p:embeddedFont>
      <p:font typeface="Helvetica Neue" panose="020B0604020202020204" charset="0"/>
      <p:regular r:id="rId22"/>
      <p:bold r:id="rId23"/>
      <p:italic r:id="rId24"/>
      <p:boldItalic r:id="rId25"/>
    </p:embeddedFont>
    <p:embeddedFont>
      <p:font typeface="Roboto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170">
          <p15:clr>
            <a:srgbClr val="747775"/>
          </p15:clr>
        </p15:guide>
        <p15:guide id="2" pos="5590">
          <p15:clr>
            <a:srgbClr val="747775"/>
          </p15:clr>
        </p15:guide>
        <p15:guide id="3" orient="horz" pos="170">
          <p15:clr>
            <a:srgbClr val="747775"/>
          </p15:clr>
        </p15:guide>
        <p15:guide id="4" orient="horz" pos="307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7" d="100"/>
          <a:sy n="157" d="100"/>
        </p:scale>
        <p:origin x="-294" y="204"/>
      </p:cViewPr>
      <p:guideLst>
        <p:guide orient="horz" pos="170"/>
        <p:guide orient="horz" pos="3070"/>
        <p:guide pos="170"/>
        <p:guide pos="559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861153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78bc5fc1c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78bc5fc1c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7cf033d20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7cf033d209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7cf033d20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7cf033d20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7cf033d209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7cf033d209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7cf033d209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7cf033d209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7cf033d20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7cf033d20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77b282784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77b282784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77b282784c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77b282784c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7801aec8b5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7801aec8b5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7ccbf434d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7ccbf434d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77b282784c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77b282784c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7cf033d209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7cf033d209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77db5b7de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77db5b7de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7cf033d209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7cf033d209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7801aec8b5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7801aec8b5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falcon-90125/hackathon_ITMO_X5.git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g"/><Relationship Id="rId5" Type="http://schemas.openxmlformats.org/officeDocument/2006/relationships/image" Target="../media/image29.jp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g"/><Relationship Id="rId5" Type="http://schemas.openxmlformats.org/officeDocument/2006/relationships/image" Target="../media/image35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2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11" Type="http://schemas.openxmlformats.org/officeDocument/2006/relationships/image" Target="../media/image16.jpg"/><Relationship Id="rId5" Type="http://schemas.openxmlformats.org/officeDocument/2006/relationships/image" Target="../media/image10.jpg"/><Relationship Id="rId10" Type="http://schemas.openxmlformats.org/officeDocument/2006/relationships/image" Target="../media/image15.jpg"/><Relationship Id="rId4" Type="http://schemas.openxmlformats.org/officeDocument/2006/relationships/image" Target="../media/image6.png"/><Relationship Id="rId9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2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6.png"/><Relationship Id="rId9" Type="http://schemas.openxmlformats.org/officeDocument/2006/relationships/image" Target="../media/image2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hyperlink" Target="https://x5-hackathon.streamlit.app/" TargetMode="Externa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falcon-90125/hackathon_ITMO_X5.git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5416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l="29171" t="16281" r="18977" b="14196"/>
          <a:stretch/>
        </p:blipFill>
        <p:spPr>
          <a:xfrm>
            <a:off x="1161625" y="0"/>
            <a:ext cx="682074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000" y="270000"/>
            <a:ext cx="1435888" cy="868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4189" y="270010"/>
            <a:ext cx="1489812" cy="2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270000" y="2003700"/>
            <a:ext cx="8604000" cy="11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1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Кейс от X5 Group по созданию </a:t>
            </a:r>
            <a:r>
              <a:rPr lang="ru" sz="41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Customer Feedback Platform</a:t>
            </a:r>
            <a:endParaRPr sz="41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2029650" y="3550250"/>
            <a:ext cx="50847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Команда DeepDreamers</a:t>
            </a:r>
            <a:endParaRPr sz="33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00" y="270000"/>
            <a:ext cx="1435888" cy="868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4250" y="270000"/>
            <a:ext cx="1489751" cy="2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/>
          <p:nvPr/>
        </p:nvSpPr>
        <p:spPr>
          <a:xfrm>
            <a:off x="1098900" y="1053125"/>
            <a:ext cx="7387200" cy="3907200"/>
          </a:xfrm>
          <a:prstGeom prst="roundRect">
            <a:avLst>
              <a:gd name="adj" fmla="val 7925"/>
            </a:avLst>
          </a:prstGeom>
          <a:solidFill>
            <a:srgbClr val="EBED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 txBox="1"/>
          <p:nvPr/>
        </p:nvSpPr>
        <p:spPr>
          <a:xfrm>
            <a:off x="1902550" y="505663"/>
            <a:ext cx="5400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Сервис обработки отзывов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0" name="Google Shape;180;p22"/>
          <p:cNvPicPr preferRelativeResize="0"/>
          <p:nvPr/>
        </p:nvPicPr>
        <p:blipFill rotWithShape="1">
          <a:blip r:embed="rId5">
            <a:alphaModFix/>
          </a:blip>
          <a:srcRect l="377" r="387"/>
          <a:stretch/>
        </p:blipFill>
        <p:spPr>
          <a:xfrm>
            <a:off x="1399525" y="1366500"/>
            <a:ext cx="6788877" cy="327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2"/>
          <p:cNvSpPr txBox="1"/>
          <p:nvPr/>
        </p:nvSpPr>
        <p:spPr>
          <a:xfrm>
            <a:off x="1983650" y="4735838"/>
            <a:ext cx="5400600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US" sz="1200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</a:t>
            </a:r>
            <a:r>
              <a:rPr lang="en-US" sz="1200" u="sng" dirty="0" smtClean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github.com/falcon-90125/hackathon_ITMO_X5.git</a:t>
            </a:r>
            <a:endParaRPr lang="en-US" sz="1200" u="sng" dirty="0" smtClean="0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ctr">
              <a:lnSpc>
                <a:spcPct val="115000"/>
              </a:lnSpc>
            </a:pP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2" name="Google Shape;182;p22"/>
          <p:cNvSpPr txBox="1"/>
          <p:nvPr/>
        </p:nvSpPr>
        <p:spPr>
          <a:xfrm>
            <a:off x="132075" y="4704150"/>
            <a:ext cx="394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</a:t>
            </a:r>
            <a:endParaRPr sz="22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00" y="270000"/>
            <a:ext cx="1435888" cy="868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4250" y="270000"/>
            <a:ext cx="1489751" cy="2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3"/>
          <p:cNvSpPr/>
          <p:nvPr/>
        </p:nvSpPr>
        <p:spPr>
          <a:xfrm>
            <a:off x="931025" y="1138525"/>
            <a:ext cx="7585500" cy="3821700"/>
          </a:xfrm>
          <a:prstGeom prst="roundRect">
            <a:avLst>
              <a:gd name="adj" fmla="val 7925"/>
            </a:avLst>
          </a:prstGeom>
          <a:solidFill>
            <a:srgbClr val="EBED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0" name="Google Shape;190;p23"/>
          <p:cNvPicPr preferRelativeResize="0"/>
          <p:nvPr/>
        </p:nvPicPr>
        <p:blipFill rotWithShape="1">
          <a:blip r:embed="rId5">
            <a:alphaModFix/>
          </a:blip>
          <a:srcRect b="3549"/>
          <a:stretch/>
        </p:blipFill>
        <p:spPr>
          <a:xfrm>
            <a:off x="1705900" y="1327375"/>
            <a:ext cx="2564175" cy="352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3"/>
          <p:cNvPicPr preferRelativeResize="0"/>
          <p:nvPr/>
        </p:nvPicPr>
        <p:blipFill rotWithShape="1">
          <a:blip r:embed="rId6">
            <a:alphaModFix/>
          </a:blip>
          <a:srcRect l="2657" t="1380"/>
          <a:stretch/>
        </p:blipFill>
        <p:spPr>
          <a:xfrm>
            <a:off x="5082450" y="1337225"/>
            <a:ext cx="2461125" cy="35201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3"/>
          <p:cNvSpPr txBox="1"/>
          <p:nvPr/>
        </p:nvSpPr>
        <p:spPr>
          <a:xfrm>
            <a:off x="1871700" y="679697"/>
            <a:ext cx="5400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Архитектура нейронной сети</a:t>
            </a: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" name="Google Shape;193;p23"/>
          <p:cNvSpPr txBox="1"/>
          <p:nvPr/>
        </p:nvSpPr>
        <p:spPr>
          <a:xfrm>
            <a:off x="132075" y="4704150"/>
            <a:ext cx="394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</a:t>
            </a:r>
            <a:endParaRPr sz="22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00" y="270000"/>
            <a:ext cx="1435888" cy="868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4250" y="270000"/>
            <a:ext cx="1489751" cy="22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9825" y="1347825"/>
            <a:ext cx="3829627" cy="314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4"/>
          <p:cNvSpPr txBox="1"/>
          <p:nvPr/>
        </p:nvSpPr>
        <p:spPr>
          <a:xfrm>
            <a:off x="132075" y="4704150"/>
            <a:ext cx="394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11</a:t>
            </a:r>
            <a:endParaRPr sz="22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3" name="Google Shape;203;p24"/>
          <p:cNvPicPr preferRelativeResize="0"/>
          <p:nvPr/>
        </p:nvPicPr>
        <p:blipFill rotWithShape="1">
          <a:blip r:embed="rId6">
            <a:alphaModFix/>
          </a:blip>
          <a:srcRect l="29797" r="7"/>
          <a:stretch/>
        </p:blipFill>
        <p:spPr>
          <a:xfrm>
            <a:off x="488400" y="1671250"/>
            <a:ext cx="3667326" cy="278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4"/>
          <p:cNvPicPr preferRelativeResize="0"/>
          <p:nvPr/>
        </p:nvPicPr>
        <p:blipFill rotWithShape="1">
          <a:blip r:embed="rId7">
            <a:alphaModFix/>
          </a:blip>
          <a:srcRect l="4036" t="8144" r="50303" b="8320"/>
          <a:stretch/>
        </p:blipFill>
        <p:spPr>
          <a:xfrm>
            <a:off x="4861150" y="3350100"/>
            <a:ext cx="1297075" cy="123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4"/>
          <p:cNvPicPr preferRelativeResize="0"/>
          <p:nvPr/>
        </p:nvPicPr>
        <p:blipFill rotWithShape="1">
          <a:blip r:embed="rId7">
            <a:alphaModFix/>
          </a:blip>
          <a:srcRect l="49440" t="8144" r="4899" b="8320"/>
          <a:stretch/>
        </p:blipFill>
        <p:spPr>
          <a:xfrm>
            <a:off x="2904450" y="3258600"/>
            <a:ext cx="1297075" cy="123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4"/>
          <p:cNvSpPr txBox="1"/>
          <p:nvPr/>
        </p:nvSpPr>
        <p:spPr>
          <a:xfrm>
            <a:off x="1871700" y="949388"/>
            <a:ext cx="5400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АВТОМАТИЗАЦИЯ ЛУЧШЕ БУМАГИ!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00" y="270000"/>
            <a:ext cx="1435888" cy="868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4250" y="270000"/>
            <a:ext cx="1489751" cy="2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5"/>
          <p:cNvSpPr txBox="1"/>
          <p:nvPr/>
        </p:nvSpPr>
        <p:spPr>
          <a:xfrm>
            <a:off x="132075" y="4704150"/>
            <a:ext cx="394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</a:t>
            </a:r>
            <a:endParaRPr sz="22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4" name="Google Shape;214;p25"/>
          <p:cNvPicPr preferRelativeResize="0"/>
          <p:nvPr/>
        </p:nvPicPr>
        <p:blipFill rotWithShape="1">
          <a:blip r:embed="rId5">
            <a:alphaModFix/>
          </a:blip>
          <a:srcRect l="72753" t="57978" b="28676"/>
          <a:stretch/>
        </p:blipFill>
        <p:spPr>
          <a:xfrm>
            <a:off x="4222700" y="2569725"/>
            <a:ext cx="698625" cy="3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5"/>
          <p:cNvPicPr preferRelativeResize="0"/>
          <p:nvPr/>
        </p:nvPicPr>
        <p:blipFill rotWithShape="1">
          <a:blip r:embed="rId5">
            <a:alphaModFix/>
          </a:blip>
          <a:srcRect l="72753" t="57978" b="28676"/>
          <a:stretch/>
        </p:blipFill>
        <p:spPr>
          <a:xfrm>
            <a:off x="6394800" y="4118500"/>
            <a:ext cx="698650" cy="4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55363" y="1300546"/>
            <a:ext cx="5233272" cy="330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5"/>
          <p:cNvSpPr txBox="1"/>
          <p:nvPr/>
        </p:nvSpPr>
        <p:spPr>
          <a:xfrm>
            <a:off x="1871700" y="949388"/>
            <a:ext cx="5400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ОПЕРАТИВНОЕ УПРАВЛЕНИЕ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00" y="270000"/>
            <a:ext cx="1435888" cy="868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4250" y="270000"/>
            <a:ext cx="1489751" cy="2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6"/>
          <p:cNvSpPr txBox="1"/>
          <p:nvPr/>
        </p:nvSpPr>
        <p:spPr>
          <a:xfrm>
            <a:off x="132075" y="4704150"/>
            <a:ext cx="394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13</a:t>
            </a:r>
            <a:endParaRPr sz="22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5" name="Google Shape;22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9538" y="978061"/>
            <a:ext cx="4964927" cy="3522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6"/>
          <p:cNvPicPr preferRelativeResize="0"/>
          <p:nvPr/>
        </p:nvPicPr>
        <p:blipFill rotWithShape="1">
          <a:blip r:embed="rId6">
            <a:alphaModFix/>
          </a:blip>
          <a:srcRect l="72753" t="57978" b="28676"/>
          <a:stretch/>
        </p:blipFill>
        <p:spPr>
          <a:xfrm>
            <a:off x="4222700" y="2569725"/>
            <a:ext cx="698625" cy="3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6"/>
          <p:cNvPicPr preferRelativeResize="0"/>
          <p:nvPr/>
        </p:nvPicPr>
        <p:blipFill rotWithShape="1">
          <a:blip r:embed="rId6">
            <a:alphaModFix/>
          </a:blip>
          <a:srcRect l="72753" t="57978" b="28676"/>
          <a:stretch/>
        </p:blipFill>
        <p:spPr>
          <a:xfrm>
            <a:off x="6394800" y="4118500"/>
            <a:ext cx="698650" cy="48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5416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4189" y="270010"/>
            <a:ext cx="1489812" cy="22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4499" y="564724"/>
            <a:ext cx="6335025" cy="422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7"/>
          <p:cNvSpPr txBox="1"/>
          <p:nvPr/>
        </p:nvSpPr>
        <p:spPr>
          <a:xfrm>
            <a:off x="1902550" y="749888"/>
            <a:ext cx="5400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БЛАГОДАРИМ ЗА ВНИМАНИЕ!</a:t>
            </a:r>
            <a:endParaRPr sz="22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5" name="Google Shape;235;p27"/>
          <p:cNvSpPr txBox="1"/>
          <p:nvPr/>
        </p:nvSpPr>
        <p:spPr>
          <a:xfrm>
            <a:off x="1696300" y="4298250"/>
            <a:ext cx="581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ГОТОВЫ ОТВЕТИТЬ НА ВАШИ ВОПРОСЫ</a:t>
            </a:r>
            <a:endParaRPr sz="22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992" y="270000"/>
            <a:ext cx="1435900" cy="86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4189" y="270010"/>
            <a:ext cx="1489812" cy="22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8292" y="411850"/>
            <a:ext cx="5373498" cy="439817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/>
          <p:nvPr/>
        </p:nvSpPr>
        <p:spPr>
          <a:xfrm>
            <a:off x="589675" y="2991450"/>
            <a:ext cx="2287500" cy="16284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Где взять информацию?</a:t>
            </a:r>
            <a:endParaRPr sz="2300"/>
          </a:p>
        </p:txBody>
      </p:sp>
      <p:sp>
        <p:nvSpPr>
          <p:cNvPr id="67" name="Google Shape;67;p14"/>
          <p:cNvSpPr/>
          <p:nvPr/>
        </p:nvSpPr>
        <p:spPr>
          <a:xfrm>
            <a:off x="6343650" y="2991450"/>
            <a:ext cx="2287500" cy="16284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Как контролировать?</a:t>
            </a:r>
            <a:endParaRPr sz="2300"/>
          </a:p>
        </p:txBody>
      </p:sp>
      <p:sp>
        <p:nvSpPr>
          <p:cNvPr id="68" name="Google Shape;68;p14"/>
          <p:cNvSpPr txBox="1"/>
          <p:nvPr/>
        </p:nvSpPr>
        <p:spPr>
          <a:xfrm>
            <a:off x="132075" y="4704150"/>
            <a:ext cx="394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22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00" y="270000"/>
            <a:ext cx="1435888" cy="868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4250" y="270000"/>
            <a:ext cx="1489751" cy="2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5981300" y="852300"/>
            <a:ext cx="2955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438800" y="4088675"/>
            <a:ext cx="2955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нехватка специалистов, которые могут работать в бизнес-среде без долгой адаптации в компании </a:t>
            </a:r>
            <a:endParaRPr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3200" y="960800"/>
            <a:ext cx="3954001" cy="395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3300" y="1506324"/>
            <a:ext cx="3136475" cy="31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4701" y="751025"/>
            <a:ext cx="3136475" cy="186682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132075" y="4704150"/>
            <a:ext cx="394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22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00" y="270000"/>
            <a:ext cx="1435888" cy="868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4250" y="270000"/>
            <a:ext cx="1489751" cy="2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5981300" y="852300"/>
            <a:ext cx="2955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2700" y="1138525"/>
            <a:ext cx="5444500" cy="3708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03300" y="590476"/>
            <a:ext cx="2955900" cy="114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645095">
            <a:off x="3946092" y="1795359"/>
            <a:ext cx="2604363" cy="95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586170">
            <a:off x="294383" y="1259082"/>
            <a:ext cx="2703787" cy="102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 rotWithShape="1">
          <a:blip r:embed="rId9">
            <a:alphaModFix/>
          </a:blip>
          <a:srcRect b="27834"/>
          <a:stretch/>
        </p:blipFill>
        <p:spPr>
          <a:xfrm>
            <a:off x="5603225" y="535478"/>
            <a:ext cx="3040475" cy="98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560662">
            <a:off x="466497" y="2362910"/>
            <a:ext cx="2955901" cy="1107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933542">
            <a:off x="653297" y="3345367"/>
            <a:ext cx="2838050" cy="114240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/>
        </p:nvSpPr>
        <p:spPr>
          <a:xfrm>
            <a:off x="132075" y="4704150"/>
            <a:ext cx="394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22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00" y="270000"/>
            <a:ext cx="1435888" cy="868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4250" y="270000"/>
            <a:ext cx="1489751" cy="22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175" y="1818025"/>
            <a:ext cx="1544100" cy="15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86688" y="1845079"/>
            <a:ext cx="1489800" cy="1483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21902" y="1847956"/>
            <a:ext cx="1544100" cy="1477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17100" y="1848074"/>
            <a:ext cx="1489800" cy="1477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11416" y="1818025"/>
            <a:ext cx="1560271" cy="1537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1839900" y="701325"/>
            <a:ext cx="54642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Команда DeepDreamers</a:t>
            </a:r>
            <a:endParaRPr sz="39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08" name="Google Shape;108;p17"/>
          <p:cNvSpPr/>
          <p:nvPr/>
        </p:nvSpPr>
        <p:spPr>
          <a:xfrm>
            <a:off x="451325" y="3490925"/>
            <a:ext cx="1435800" cy="6453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7"/>
          <p:cNvSpPr txBox="1"/>
          <p:nvPr/>
        </p:nvSpPr>
        <p:spPr>
          <a:xfrm>
            <a:off x="582275" y="3631925"/>
            <a:ext cx="12123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Гурциев Ричард  Fullstack</a:t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" name="Google Shape;110;p17"/>
          <p:cNvSpPr/>
          <p:nvPr/>
        </p:nvSpPr>
        <p:spPr>
          <a:xfrm>
            <a:off x="2123300" y="3490925"/>
            <a:ext cx="1435800" cy="6453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7"/>
          <p:cNvSpPr txBox="1"/>
          <p:nvPr/>
        </p:nvSpPr>
        <p:spPr>
          <a:xfrm>
            <a:off x="2196650" y="3618100"/>
            <a:ext cx="1289100" cy="389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ru" sz="1100" b="1" dirty="0">
                <a:solidFill>
                  <a:schemeClr val="dk1"/>
                </a:solidFill>
                <a:highlight>
                  <a:srgbClr val="FFFFFF"/>
                </a:highlight>
              </a:rPr>
              <a:t>Есаулова Наталья </a:t>
            </a:r>
            <a:r>
              <a:rPr lang="ru" sz="1100" b="1" dirty="0" smtClean="0">
                <a:solidFill>
                  <a:schemeClr val="dk1"/>
                </a:solidFill>
                <a:highlight>
                  <a:srgbClr val="FFFFFF"/>
                </a:highlight>
              </a:rPr>
              <a:t>ML</a:t>
            </a:r>
            <a:r>
              <a:rPr lang="en-US" sz="1100" b="1" dirty="0" smtClean="0">
                <a:solidFill>
                  <a:schemeClr val="dk1"/>
                </a:solidFill>
                <a:highlight>
                  <a:srgbClr val="FFFFFF"/>
                </a:highlight>
              </a:rPr>
              <a:t>E</a:t>
            </a:r>
            <a:r>
              <a:rPr lang="ru" sz="1100" b="1" dirty="0" smtClean="0">
                <a:solidFill>
                  <a:schemeClr val="dk1"/>
                </a:solidFill>
                <a:highlight>
                  <a:srgbClr val="FFFFFF"/>
                </a:highlight>
              </a:rPr>
              <a:t>/BA</a:t>
            </a:r>
            <a:endParaRPr sz="1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3795275" y="3490925"/>
            <a:ext cx="1435800" cy="6453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7"/>
          <p:cNvSpPr txBox="1"/>
          <p:nvPr/>
        </p:nvSpPr>
        <p:spPr>
          <a:xfrm>
            <a:off x="3907025" y="3631925"/>
            <a:ext cx="1212300" cy="389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 dirty="0">
                <a:solidFill>
                  <a:schemeClr val="dk1"/>
                </a:solidFill>
                <a:highlight>
                  <a:srgbClr val="FFFFFF"/>
                </a:highlight>
              </a:rPr>
              <a:t>Соколов Алексей </a:t>
            </a:r>
            <a:r>
              <a:rPr lang="ru" sz="1100" b="1" dirty="0" smtClean="0">
                <a:solidFill>
                  <a:schemeClr val="dk1"/>
                </a:solidFill>
                <a:highlight>
                  <a:srgbClr val="FFFFFF"/>
                </a:highlight>
              </a:rPr>
              <a:t>ML</a:t>
            </a:r>
            <a:r>
              <a:rPr lang="en-US" sz="1100" b="1" dirty="0" smtClean="0">
                <a:solidFill>
                  <a:schemeClr val="dk1"/>
                </a:solidFill>
                <a:highlight>
                  <a:srgbClr val="FFFFFF"/>
                </a:highlight>
              </a:rPr>
              <a:t>E</a:t>
            </a:r>
            <a:endParaRPr sz="1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4" name="Google Shape;114;p17"/>
          <p:cNvSpPr/>
          <p:nvPr/>
        </p:nvSpPr>
        <p:spPr>
          <a:xfrm>
            <a:off x="5467250" y="3490925"/>
            <a:ext cx="1435800" cy="6453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7"/>
          <p:cNvSpPr txBox="1"/>
          <p:nvPr/>
        </p:nvSpPr>
        <p:spPr>
          <a:xfrm>
            <a:off x="5569400" y="3631925"/>
            <a:ext cx="12123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chemeClr val="dk1"/>
                </a:solidFill>
                <a:highlight>
                  <a:srgbClr val="FFFFFF"/>
                </a:highlight>
              </a:rPr>
              <a:t>Сафонов Никита MLOps/DE</a:t>
            </a:r>
            <a:endParaRPr sz="17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" name="Google Shape;116;p17"/>
          <p:cNvSpPr/>
          <p:nvPr/>
        </p:nvSpPr>
        <p:spPr>
          <a:xfrm>
            <a:off x="7139225" y="3490925"/>
            <a:ext cx="1435800" cy="6453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7"/>
          <p:cNvSpPr txBox="1"/>
          <p:nvPr/>
        </p:nvSpPr>
        <p:spPr>
          <a:xfrm>
            <a:off x="7250975" y="3498418"/>
            <a:ext cx="1212300" cy="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 dirty="0">
                <a:solidFill>
                  <a:schemeClr val="dk1"/>
                </a:solidFill>
                <a:highlight>
                  <a:srgbClr val="FFFFFF"/>
                </a:highlight>
              </a:rPr>
              <a:t>Михайлов Владислав ML/Data Analyst</a:t>
            </a:r>
            <a:endParaRPr sz="18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451325" y="4271625"/>
            <a:ext cx="1435800" cy="6453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7"/>
          <p:cNvSpPr txBox="1"/>
          <p:nvPr/>
        </p:nvSpPr>
        <p:spPr>
          <a:xfrm>
            <a:off x="563075" y="4344975"/>
            <a:ext cx="12123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dk1"/>
                </a:solidFill>
                <a:highlight>
                  <a:srgbClr val="FFFFFF"/>
                </a:highlight>
              </a:rPr>
              <a:t>Северо-Осетинский государственный университет</a:t>
            </a:r>
            <a:endParaRPr sz="1500" b="1">
              <a:solidFill>
                <a:srgbClr val="333333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7"/>
          <p:cNvSpPr/>
          <p:nvPr/>
        </p:nvSpPr>
        <p:spPr>
          <a:xfrm>
            <a:off x="2113700" y="4271625"/>
            <a:ext cx="1435800" cy="6453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7"/>
          <p:cNvSpPr txBox="1"/>
          <p:nvPr/>
        </p:nvSpPr>
        <p:spPr>
          <a:xfrm>
            <a:off x="2225450" y="4397625"/>
            <a:ext cx="12123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chemeClr val="dk1"/>
                </a:solidFill>
                <a:highlight>
                  <a:srgbClr val="FFFFFF"/>
                </a:highlight>
              </a:rPr>
              <a:t>Университет ИТМО</a:t>
            </a:r>
            <a:endParaRPr sz="300" b="1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22" name="Google Shape;122;p17"/>
          <p:cNvSpPr/>
          <p:nvPr/>
        </p:nvSpPr>
        <p:spPr>
          <a:xfrm>
            <a:off x="3854100" y="4271625"/>
            <a:ext cx="1435800" cy="6453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7"/>
          <p:cNvSpPr txBox="1"/>
          <p:nvPr/>
        </p:nvSpPr>
        <p:spPr>
          <a:xfrm>
            <a:off x="3965850" y="4397625"/>
            <a:ext cx="12123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chemeClr val="dk1"/>
                </a:solidFill>
                <a:highlight>
                  <a:srgbClr val="FFFFFF"/>
                </a:highlight>
              </a:rPr>
              <a:t>Университет ИТМО</a:t>
            </a:r>
            <a:endParaRPr sz="300" b="1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24" name="Google Shape;124;p17"/>
          <p:cNvSpPr/>
          <p:nvPr/>
        </p:nvSpPr>
        <p:spPr>
          <a:xfrm>
            <a:off x="5473650" y="4271625"/>
            <a:ext cx="1435800" cy="6453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7"/>
          <p:cNvSpPr txBox="1"/>
          <p:nvPr/>
        </p:nvSpPr>
        <p:spPr>
          <a:xfrm>
            <a:off x="5585400" y="4397625"/>
            <a:ext cx="12123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chemeClr val="dk1"/>
                </a:solidFill>
                <a:highlight>
                  <a:srgbClr val="FFFFFF"/>
                </a:highlight>
              </a:rPr>
              <a:t>Университет ИТМО</a:t>
            </a:r>
            <a:endParaRPr sz="300" b="1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26" name="Google Shape;126;p17"/>
          <p:cNvSpPr/>
          <p:nvPr/>
        </p:nvSpPr>
        <p:spPr>
          <a:xfrm>
            <a:off x="7144100" y="4271625"/>
            <a:ext cx="1435800" cy="6453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7"/>
          <p:cNvSpPr txBox="1"/>
          <p:nvPr/>
        </p:nvSpPr>
        <p:spPr>
          <a:xfrm>
            <a:off x="7255850" y="4397625"/>
            <a:ext cx="12123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chemeClr val="dk1"/>
                </a:solidFill>
                <a:highlight>
                  <a:srgbClr val="FFFFFF"/>
                </a:highlight>
              </a:rPr>
              <a:t>Университет ИТМО</a:t>
            </a:r>
            <a:endParaRPr sz="300" b="1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28" name="Google Shape;128;p17"/>
          <p:cNvSpPr txBox="1"/>
          <p:nvPr/>
        </p:nvSpPr>
        <p:spPr>
          <a:xfrm>
            <a:off x="132075" y="4704150"/>
            <a:ext cx="394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sz="22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00" y="270000"/>
            <a:ext cx="1435888" cy="868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4250" y="270000"/>
            <a:ext cx="1489751" cy="2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/>
          <p:nvPr/>
        </p:nvSpPr>
        <p:spPr>
          <a:xfrm>
            <a:off x="1144700" y="961550"/>
            <a:ext cx="7646700" cy="3774300"/>
          </a:xfrm>
          <a:prstGeom prst="roundRect">
            <a:avLst>
              <a:gd name="adj" fmla="val 7925"/>
            </a:avLst>
          </a:prstGeom>
          <a:solidFill>
            <a:srgbClr val="EBED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8"/>
          <p:cNvSpPr txBox="1"/>
          <p:nvPr/>
        </p:nvSpPr>
        <p:spPr>
          <a:xfrm>
            <a:off x="1871700" y="564350"/>
            <a:ext cx="54006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https://x5-hackathon.streamlit.app/</a:t>
            </a: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7" name="Google Shape;13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9813" y="1193438"/>
            <a:ext cx="6696474" cy="331052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 txBox="1"/>
          <p:nvPr/>
        </p:nvSpPr>
        <p:spPr>
          <a:xfrm>
            <a:off x="132075" y="4704150"/>
            <a:ext cx="394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sz="22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00" y="270000"/>
            <a:ext cx="1435888" cy="868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4250" y="270000"/>
            <a:ext cx="1489751" cy="22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2546" y="1069850"/>
            <a:ext cx="7187705" cy="358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88572" y="1405775"/>
            <a:ext cx="2024400" cy="135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/>
          <p:cNvSpPr txBox="1"/>
          <p:nvPr/>
        </p:nvSpPr>
        <p:spPr>
          <a:xfrm>
            <a:off x="1902550" y="505663"/>
            <a:ext cx="54006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 магазинам “Пятёрочка” было собрано порядка 33 тысяч отзывов с оценками по г.Санкт-Петербург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132075" y="4704150"/>
            <a:ext cx="394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</a:t>
            </a:r>
            <a:endParaRPr sz="22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00" y="270000"/>
            <a:ext cx="1435888" cy="868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4250" y="270000"/>
            <a:ext cx="1489751" cy="2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0"/>
          <p:cNvSpPr/>
          <p:nvPr/>
        </p:nvSpPr>
        <p:spPr>
          <a:xfrm>
            <a:off x="1098900" y="1053125"/>
            <a:ext cx="7387200" cy="3907200"/>
          </a:xfrm>
          <a:prstGeom prst="roundRect">
            <a:avLst>
              <a:gd name="adj" fmla="val 7925"/>
            </a:avLst>
          </a:prstGeom>
          <a:solidFill>
            <a:srgbClr val="EBED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Google Shape;15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6975" y="1247375"/>
            <a:ext cx="4484926" cy="262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0"/>
          <p:cNvSpPr txBox="1"/>
          <p:nvPr/>
        </p:nvSpPr>
        <p:spPr>
          <a:xfrm>
            <a:off x="1902550" y="505663"/>
            <a:ext cx="5400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База отзывов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8" name="Google Shape;15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3250" y="2065150"/>
            <a:ext cx="3067800" cy="268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0"/>
          <p:cNvSpPr txBox="1"/>
          <p:nvPr/>
        </p:nvSpPr>
        <p:spPr>
          <a:xfrm>
            <a:off x="132075" y="4704150"/>
            <a:ext cx="394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</a:t>
            </a:r>
            <a:endParaRPr sz="22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00" y="270000"/>
            <a:ext cx="1435888" cy="868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4250" y="270000"/>
            <a:ext cx="1489751" cy="2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1098900" y="1053125"/>
            <a:ext cx="7387200" cy="3907200"/>
          </a:xfrm>
          <a:prstGeom prst="roundRect">
            <a:avLst>
              <a:gd name="adj" fmla="val 7925"/>
            </a:avLst>
          </a:prstGeom>
          <a:solidFill>
            <a:srgbClr val="EBED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1"/>
          <p:cNvSpPr txBox="1"/>
          <p:nvPr/>
        </p:nvSpPr>
        <p:spPr>
          <a:xfrm>
            <a:off x="1902550" y="505663"/>
            <a:ext cx="5400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Сервис обработки отзывов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8" name="Google Shape;16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9537" y="1367926"/>
            <a:ext cx="6785927" cy="327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1"/>
          <p:cNvSpPr txBox="1"/>
          <p:nvPr/>
        </p:nvSpPr>
        <p:spPr>
          <a:xfrm>
            <a:off x="1983650" y="4735838"/>
            <a:ext cx="5400600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ru" sz="1200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</a:t>
            </a:r>
            <a:r>
              <a:rPr lang="ru" sz="1200" u="sng" dirty="0" smtClean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github.com/falcon-90125/</a:t>
            </a:r>
            <a:r>
              <a:rPr lang="en-US" sz="1200" u="sng" dirty="0" smtClean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hackathon_ITMO_X5</a:t>
            </a:r>
            <a:r>
              <a:rPr lang="ru" sz="1200" u="sng" dirty="0" smtClean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.git</a:t>
            </a:r>
            <a:endParaRPr lang="en-US" sz="1200" u="sng" dirty="0" smtClean="0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0" name="Google Shape;170;p21"/>
          <p:cNvSpPr txBox="1"/>
          <p:nvPr/>
        </p:nvSpPr>
        <p:spPr>
          <a:xfrm>
            <a:off x="132075" y="4704150"/>
            <a:ext cx="394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endParaRPr sz="22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" name="Google Shape;171;p21"/>
          <p:cNvSpPr txBox="1"/>
          <p:nvPr/>
        </p:nvSpPr>
        <p:spPr>
          <a:xfrm>
            <a:off x="1983650" y="734363"/>
            <a:ext cx="5400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(демонстрация)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126</Words>
  <Application>Microsoft Office PowerPoint</Application>
  <PresentationFormat>Экран (16:9)</PresentationFormat>
  <Paragraphs>42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IBM Plex Mono</vt:lpstr>
      <vt:lpstr>Helvetica Neue</vt:lpstr>
      <vt:lpstr>Roboto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Alex Sokolov</dc:creator>
  <cp:lastModifiedBy>Alex Sokolov</cp:lastModifiedBy>
  <cp:revision>2</cp:revision>
  <dcterms:modified xsi:type="dcterms:W3CDTF">2023-09-15T03:55:20Z</dcterms:modified>
</cp:coreProperties>
</file>